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8" r:id="rId6"/>
    <p:sldId id="259" r:id="rId7"/>
    <p:sldId id="262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545789" cy="28043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Краткая  презентация</a:t>
            </a:r>
            <a:b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Адаптированной  образовательной  программы дошкольного образования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МБДОУ Д/с №16 «Колокольчик»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для детей  с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задержкой  психического развития(далее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ЗПР)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Пользователь\Desktop\1613545362_5-p-kartinki-na-belom-fone-dlya-prezentatsii-5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808" t="5983" r="21474"/>
          <a:stretch/>
        </p:blipFill>
        <p:spPr bwMode="auto">
          <a:xfrm>
            <a:off x="6228184" y="3933056"/>
            <a:ext cx="2209924" cy="26883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116632"/>
            <a:ext cx="8352928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 учреждение</a:t>
            </a:r>
          </a:p>
          <a:p>
            <a:pPr lvl="0" algn="ctr">
              <a:spcBef>
                <a:spcPct val="20000"/>
              </a:spcBef>
            </a:pP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«Детский  сад общеразвивающего  вида № 16 «Колокольчик»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339752" y="6044112"/>
            <a:ext cx="4464496" cy="57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 .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Шадринск, 2023 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>
              <a:lnSpc>
                <a:spcPct val="115000"/>
              </a:lnSpc>
            </a:pPr>
            <a:endParaRPr lang="ru-RU" sz="1800" dirty="0" smtClean="0">
              <a:ea typeface="Times New Roman"/>
              <a:cs typeface="Times New Roman"/>
            </a:endParaRPr>
          </a:p>
          <a:p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63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122413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АОП ДО  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предусмотрена система мониторинга динамики развития обучающихся, динамики их образовательных достижений, основанная на методе наблюдения и включающая:</a:t>
            </a:r>
            <a:r>
              <a:rPr lang="ru-RU" sz="1800" b="1" dirty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115616" y="2276872"/>
            <a:ext cx="6984776" cy="2642251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/>
                <a:ea typeface="Times New Roman"/>
              </a:rPr>
              <a:t>1.педагогические </a:t>
            </a:r>
            <a:r>
              <a:rPr lang="ru-RU" dirty="0">
                <a:latin typeface="Times New Roman"/>
                <a:ea typeface="Times New Roman"/>
              </a:rPr>
              <a:t>наблюдения, педагогическую диагностику, связанную с оценкой эффективности педагогических действий с целью их дальнейшей оптимизации</a:t>
            </a:r>
            <a:r>
              <a:rPr lang="ru-RU" dirty="0" smtClean="0">
                <a:latin typeface="Times New Roman"/>
                <a:ea typeface="Times New Roman"/>
              </a:rPr>
              <a:t>;</a:t>
            </a:r>
          </a:p>
          <a:p>
            <a:pPr algn="just"/>
            <a:r>
              <a:rPr lang="ru-RU" dirty="0" smtClean="0">
                <a:latin typeface="Times New Roman"/>
              </a:rPr>
              <a:t>2.</a:t>
            </a:r>
            <a:r>
              <a:rPr lang="ru-RU" dirty="0">
                <a:latin typeface="Times New Roman"/>
                <a:ea typeface="Times New Roman"/>
              </a:rPr>
              <a:t> детские портфолио, фиксирующие достижения ребенка в ходе образовательной деятельности</a:t>
            </a:r>
            <a:r>
              <a:rPr lang="ru-RU" dirty="0" smtClean="0">
                <a:latin typeface="Times New Roman"/>
                <a:ea typeface="Times New Roman"/>
              </a:rPr>
              <a:t>;</a:t>
            </a:r>
          </a:p>
          <a:p>
            <a:pPr algn="just"/>
            <a:r>
              <a:rPr lang="ru-RU" dirty="0" smtClean="0">
                <a:latin typeface="Times New Roman"/>
              </a:rPr>
              <a:t>3.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карты </a:t>
            </a:r>
            <a:r>
              <a:rPr lang="ru-RU" dirty="0">
                <a:latin typeface="Times New Roman"/>
                <a:ea typeface="Times New Roman"/>
              </a:rPr>
              <a:t>развития ребенка с </a:t>
            </a:r>
            <a:r>
              <a:rPr lang="ru-RU" dirty="0" smtClean="0">
                <a:latin typeface="Times New Roman"/>
                <a:ea typeface="Times New Roman"/>
              </a:rPr>
              <a:t>ОВЗ;</a:t>
            </a:r>
          </a:p>
          <a:p>
            <a:pPr algn="just"/>
            <a:r>
              <a:rPr lang="ru-RU" dirty="0" smtClean="0">
                <a:latin typeface="Times New Roman"/>
              </a:rPr>
              <a:t>4.</a:t>
            </a:r>
            <a:r>
              <a:rPr lang="ru-RU" dirty="0">
                <a:latin typeface="Times New Roman"/>
                <a:ea typeface="Times New Roman"/>
              </a:rPr>
              <a:t> различные шкалы индивидуального развития ребенка с </a:t>
            </a:r>
            <a:r>
              <a:rPr lang="ru-RU" dirty="0" smtClean="0">
                <a:latin typeface="Times New Roman"/>
                <a:ea typeface="Times New Roman"/>
              </a:rPr>
              <a:t>ОВЗ.</a:t>
            </a:r>
          </a:p>
          <a:p>
            <a:pPr algn="just"/>
            <a:endParaRPr lang="ru-RU" dirty="0">
              <a:latin typeface="Times New Roman"/>
            </a:endParaRPr>
          </a:p>
          <a:p>
            <a:pPr algn="just"/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3707904" y="1268760"/>
            <a:ext cx="1584176" cy="864096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500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100811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Взаимодействие педагогического коллектива с семьями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воспитанников с ЗПР: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6099" y="2636912"/>
            <a:ext cx="8424936" cy="172819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	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Одной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из важнейших задач является просветительско-консультативная работа с семьей, привлечение родителей (законных представителей) к активному сотрудничеству, так как только в процессе совместной деятельности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удается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максимально помочь ребенку в преодолении имеющихся недостатков и трудностей.</a:t>
            </a:r>
            <a:endParaRPr lang="ru-RU" sz="1900" dirty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24744"/>
            <a:ext cx="8280920" cy="214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i="1" dirty="0" smtClean="0">
                <a:latin typeface="Times New Roman"/>
                <a:ea typeface="Times New Roman"/>
                <a:cs typeface="Times New Roman"/>
              </a:rPr>
              <a:t>Цель взаимодействия педагогов с семьей обеспечить: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психолого-педагогическую поддержку  семьи и повышения компетентности родителей  в вопросах  образования, охраны и укрепления здоровья детей младенческого, раннего дошкольного возраста.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единство подходов к воспитанию и обучению детей в условиях  ДОО и семьи.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п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овышение воспитательного потенциала семьи.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b="1" dirty="0">
              <a:ea typeface="Times New Roman"/>
              <a:cs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858784"/>
            <a:ext cx="1440160" cy="1755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621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619672" y="188640"/>
            <a:ext cx="5832648" cy="1440160"/>
          </a:xfrm>
          <a:prstGeom prst="downArrowCallou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Формы организации психолого-педагогической помощи семье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1700808"/>
            <a:ext cx="3672408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/>
                <a:ea typeface="Times New Roman"/>
              </a:rPr>
              <a:t>коллективные формы взаимодействия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00616" y="2492896"/>
            <a:ext cx="3672408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/>
                <a:ea typeface="Times New Roman"/>
              </a:rPr>
              <a:t>индивидуальные </a:t>
            </a:r>
            <a:r>
              <a:rPr lang="ru-RU" dirty="0">
                <a:latin typeface="Times New Roman"/>
                <a:ea typeface="Times New Roman"/>
              </a:rPr>
              <a:t>формы взаимодействия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89691" y="3338395"/>
            <a:ext cx="3672408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формы наглядного информационного обеспечения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00616" y="4077072"/>
            <a:ext cx="3672408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открытые занятия специалистов и воспитателей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00616" y="4869160"/>
            <a:ext cx="3672408" cy="7920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совместные и семейные проекты различной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направленности</a:t>
            </a:r>
            <a:r>
              <a:rPr lang="ru-RU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16737" y="5805264"/>
            <a:ext cx="3672408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опосредованное интернет-общение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783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9796" y="215251"/>
            <a:ext cx="7772400" cy="100811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Организация  режима  пребывания  детей: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95102"/>
            <a:ext cx="2132747" cy="259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1412776"/>
            <a:ext cx="777686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Режим работы: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12-ти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часовое  пребывание  воспитанников при  5-ти дневной рабочей неделе.</a:t>
            </a:r>
          </a:p>
          <a:p>
            <a:pPr lvl="0" algn="just">
              <a:spcBef>
                <a:spcPct val="20000"/>
              </a:spcBef>
            </a:pPr>
            <a:r>
              <a:rPr lang="ru-RU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Работа по реализации </a:t>
            </a:r>
            <a:r>
              <a:rPr lang="ru-RU" sz="20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АОП </a:t>
            </a:r>
            <a:r>
              <a:rPr lang="ru-RU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 проводится в течение года и делится на два периода</a:t>
            </a:r>
            <a:r>
              <a:rPr lang="ru-RU" sz="20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spcBef>
                <a:spcPct val="20000"/>
              </a:spcBef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Первый период (с 01 сентября по 31 мая)</a:t>
            </a:r>
          </a:p>
          <a:p>
            <a:pPr marL="457200" lvl="0" indent="-457200" algn="just">
              <a:spcBef>
                <a:spcPct val="20000"/>
              </a:spcBef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Второй период  (с 01 июня по 31 августа)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spcBef>
                <a:spcPct val="20000"/>
              </a:spcBef>
              <a:buFontTx/>
              <a:buChar char="-"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788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100811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Возрастные  и  иные  категории детей, на которых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ориентирована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АОП ДО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424936" cy="72008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В  ДОО  функционируют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0785748"/>
              </p:ext>
            </p:extLst>
          </p:nvPr>
        </p:nvGraphicFramePr>
        <p:xfrm>
          <a:off x="755576" y="2348880"/>
          <a:ext cx="7848872" cy="2103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72720"/>
                <a:gridCol w="2055672"/>
                <a:gridCol w="2232248"/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Возрастная категория  группы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Разновозрастная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руппа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комбинированной направленности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старшего возраста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(корпус № 1)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Разновозрастная группа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компенсирующей  направленности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(корпус № 2)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Разновозрастная группа комбинированной направленности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старшего возраста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(корпус № 3)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возрастных групп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5822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260648"/>
            <a:ext cx="6696744" cy="11521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АОП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 разработана  на  основе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документов: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691680" y="1412776"/>
            <a:ext cx="1224136" cy="129614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1570" y="2772938"/>
            <a:ext cx="3204356" cy="32483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Федеральный  государственный  образовательный  стандарт дошкольного  образования 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(утвержден  приказом  </a:t>
            </a:r>
            <a:r>
              <a:rPr lang="ru-RU" sz="1600" b="1" dirty="0">
                <a:latin typeface="Times New Roman"/>
                <a:ea typeface="Times New Roman"/>
              </a:rPr>
              <a:t>Министерства образования и науки Российской Федерации от </a:t>
            </a:r>
            <a:r>
              <a:rPr lang="ru-RU" sz="1600" b="1" dirty="0" smtClean="0">
                <a:latin typeface="Times New Roman"/>
                <a:ea typeface="Times New Roman"/>
              </a:rPr>
              <a:t>14.11.2013 </a:t>
            </a:r>
            <a:r>
              <a:rPr lang="ru-RU" sz="1600" b="1" dirty="0">
                <a:latin typeface="Times New Roman"/>
                <a:ea typeface="Times New Roman"/>
              </a:rPr>
              <a:t>г. </a:t>
            </a:r>
            <a:endParaRPr lang="ru-RU" sz="1600" b="1" dirty="0" smtClean="0">
              <a:latin typeface="Times New Roman"/>
              <a:ea typeface="Times New Roman"/>
            </a:endParaRPr>
          </a:p>
          <a:p>
            <a:pPr algn="ctr"/>
            <a:r>
              <a:rPr lang="ru-RU" sz="1600" b="1" dirty="0" smtClean="0">
                <a:latin typeface="Times New Roman"/>
                <a:ea typeface="Times New Roman"/>
              </a:rPr>
              <a:t>№ </a:t>
            </a:r>
            <a:r>
              <a:rPr lang="ru-RU" sz="1600" b="1" dirty="0">
                <a:latin typeface="Times New Roman"/>
                <a:ea typeface="Times New Roman"/>
              </a:rPr>
              <a:t>1155 </a:t>
            </a:r>
            <a:r>
              <a:rPr lang="ru-RU" sz="1600" b="1" dirty="0" smtClean="0">
                <a:latin typeface="Times New Roman"/>
                <a:ea typeface="Times New Roman"/>
              </a:rPr>
              <a:t>)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396704"/>
            <a:ext cx="1328737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5506398" y="2769156"/>
            <a:ext cx="3204356" cy="32521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Федеральная  адаптированная образовательная  программа   дошкольного  образования 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(утверждена  приказом Министерства просвещения РФ от 24.11.2022г. № 1022)</a:t>
            </a:r>
          </a:p>
          <a:p>
            <a:pPr algn="ctr"/>
            <a:endParaRPr lang="ru-RU" sz="1400" b="1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/>
              <a:ea typeface="Times New Roman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ln w="18415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877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196752"/>
            <a:ext cx="7992888" cy="32403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АОП является документом, в соответствии с которым ДОО, осуществляет образовательную деятельность на уровне дошкольного образования для обучающихся дошкольного возраста с ограниченными возможностями здоровья (далее - ОВЗ) для обучающихся с задержкой психического развития (далее - ЗПР). АОП ДО определяет цель, задачи, планируемые результаты, содержание и организацию образовательного процесса на ступени дошкольного образования.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АОП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реализуется</a:t>
            </a:r>
          </a:p>
          <a:p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государственном языке Российской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Федерации - русском.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2475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8496944" cy="2880320"/>
          </a:xfrm>
        </p:spPr>
        <p:txBody>
          <a:bodyPr>
            <a:noAutofit/>
          </a:bodyPr>
          <a:lstStyle/>
          <a:p>
            <a:pPr algn="just"/>
            <a:r>
              <a:rPr lang="ru-RU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Целевой раздел: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включает пояснительную записку, планируемые результаты освоения Программы, определяет ее цели и задачи, принципы и подходы к формированию Программы, планируемые результаты ее освоения в виде целевых ориентиров.</a:t>
            </a:r>
          </a:p>
          <a:p>
            <a:pPr algn="just"/>
            <a:r>
              <a:rPr lang="ru-RU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Содержательный раздел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включает описание коррекционно-развивающей работы, обеспечивающей адаптацию и включение обучающихся с ОВЗ в социум.</a:t>
            </a:r>
          </a:p>
          <a:p>
            <a:pPr algn="just"/>
            <a:r>
              <a:rPr lang="ru-RU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содержит психолого-педагогические условия, обеспечивающие развитие ребенка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РППС,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календарный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воспитательной работы с перечнем основных государственных и народных праздников, памятных дат в календарном плане воспитательной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работы.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709935" y="260648"/>
            <a:ext cx="3528392" cy="2520280"/>
          </a:xfrm>
          <a:prstGeom prst="rightArrowCallou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АОП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  включает:</a:t>
            </a:r>
            <a:endParaRPr lang="ru-RU" sz="1100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260648"/>
            <a:ext cx="4032448" cy="25202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Три основных  раздела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Целевой раздел</a:t>
            </a:r>
          </a:p>
          <a:p>
            <a:pPr marL="457200" lvl="0" indent="-45720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</a:p>
          <a:p>
            <a:pPr marL="457200" lvl="0" indent="-457200">
              <a:buFontTx/>
              <a:buChar char="-"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</a:p>
          <a:p>
            <a:pPr lvl="0" algn="ctr"/>
            <a:endParaRPr lang="ru-RU" sz="2400" b="1" dirty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3200" b="1" dirty="0" smtClean="0">
              <a:ln>
                <a:solidFill>
                  <a:prstClr val="black"/>
                </a:solidFill>
              </a:ln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600" dirty="0">
              <a:ln>
                <a:solidFill>
                  <a:prstClr val="black"/>
                </a:solidFill>
              </a:ln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952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496944" cy="936103"/>
          </a:xfrm>
        </p:spPr>
        <p:txBody>
          <a:bodyPr>
            <a:noAutofit/>
          </a:bodyPr>
          <a:lstStyle/>
          <a:p>
            <a:pPr algn="l"/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Цель реализации 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АОП ДО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обеспечение условий для дошкольного образования, определяемых общими и особыми потребностями обучающегося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дошкольного возраста с ОВЗ, индивидуальными особенностями его развития и состояния здоровья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167072"/>
            <a:ext cx="1317169" cy="1601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640960" cy="1752600"/>
          </a:xfrm>
        </p:spPr>
        <p:txBody>
          <a:bodyPr>
            <a:noAutofit/>
          </a:bodyPr>
          <a:lstStyle/>
          <a:p>
            <a:pPr algn="l">
              <a:spcAft>
                <a:spcPts val="0"/>
              </a:spcAft>
            </a:pP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АОП ДО: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содержания  АОП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коррекция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недостатков психофизического развития обучающихся с ОВЗ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охрана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укрепление физического и психического здоровья обучающихся с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ОВЗ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обеспечение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равных возможностей для полноценного развития ребенка с ОВЗ в период дошкольного образования независимо от места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проживания,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пола, нации, языка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социального статуса;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создание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ОВЗ как субъекта отношений с педагогическим работником,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родителями,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другими детьми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объединение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формирование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общей культуры личности обучающихся с ОВЗ,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формирование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социокультурной среды, соответствующей психофизическим и индивидуальным особенностям развития обучающихся с ОВЗ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обеспечение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охраны и укрепления здоровья обучающихся с ОВЗ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обеспечение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преемственности целей, задач и содержания дошкольного и начального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19355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8064896" cy="64807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Специфические принципы и подходы к формированию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АОП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ДО для обучающихся с ЗПР: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764704"/>
            <a:ext cx="8712968" cy="1752600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1.Принцип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социально-адаптирующей направленности образования: коррекция и компенсация недостатков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400" dirty="0">
                <a:highlight>
                  <a:srgbClr val="FFFF00"/>
                </a:highlight>
                <a:latin typeface="Times New Roman"/>
                <a:ea typeface="Times New Roman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Этиопатогенетический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принцип: для правильного построения коррекционной работы с ребенком необходимо знать этиологию (причины) и патогенез (механизмы)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нарушения.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400" dirty="0">
                <a:highlight>
                  <a:srgbClr val="FFFF00"/>
                </a:highlight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системного подхода к диагностике и коррекции нарушений: для построения коррекционной работы необходимо разобраться в структуре дефекта, определить иерархию нарушений.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highlight>
                  <a:srgbClr val="FFFF00"/>
                </a:highlight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комплексного подхода к диагностике и коррекции нарушений: психолого-педагогическая диагностика является важнейшим структурным компонентом педагогического процесса.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400" dirty="0">
                <a:highlight>
                  <a:srgbClr val="FFFF00"/>
                </a:highlight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опоры на закономерности онтогенетического развития: коррекционная психолого-педагогическая работа с ребенком с ЗПР строится по принципу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«замещающего онтогенеза».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400" dirty="0">
                <a:highlight>
                  <a:srgbClr val="FFFF00"/>
                </a:highlight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единства в реализации коррекционных, профилактических и развивающих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1400" dirty="0">
                <a:highlight>
                  <a:srgbClr val="FFFF00"/>
                </a:highlight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реализации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подхода в обучении и воспитании: предполагает организацию обучения и воспитания с опорой на ведущую деятельность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возраста.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1400" dirty="0">
                <a:highlight>
                  <a:srgbClr val="FFFF00"/>
                </a:highlight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необходимости специального педагогического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руководства.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1400" dirty="0">
                <a:highlight>
                  <a:srgbClr val="FFFF00"/>
                </a:highlight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вариативности коррекционно-развивающего образования: образовательное содержание предлагается ребенку с ЗПР через разные виды деятельности с учетом зон его актуального и ближайшего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ru-RU" sz="1400" dirty="0">
                <a:highlight>
                  <a:srgbClr val="FFFF00"/>
                </a:highlight>
                <a:latin typeface="Times New Roman"/>
                <a:ea typeface="Times New Roman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инвариантности ценностей и целей при вариативности средств реализации и достижения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целей  Программы.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38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50405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Коррекционно-развивающая работа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 детьми с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ЗПР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424936" cy="100811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Целью коррекционной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создание специальных условий обучения и воспитания, позволяющих учитывать особые образовательные потребности обучающихся с ЗПР посредством индивидуализации и дифференциации образовательного процесса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8942" y="5333328"/>
            <a:ext cx="1199323" cy="1458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3203" y="1484784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особых образовательных потребностей обучающихся с ЗПР, обусловленных недостатками в их физическом и (или) психическом развитии, индивидуально-типологических особенностей познавательной деятельности, эмоционально-волевой и личностной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сфер;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проектирование и реализация содержания коррекционно-развивающей работы в соответствии с особыми образовательными потребностями ребенка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выявление и преодоление трудностей в освоении общеобразовательной и коррекционной программ, создание психолого-педагогических условий для более успешного их освоения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формирование функционального базиса, обеспечивающего успешность когнитивной деятельности ребенка за счет совершенствования сенсорно-перцептивной, аналитико-синтетической деятельности, стимуляции познавательной активности;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целенаправленное преодоление недостатков и развитие высших психических функций и речи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целенаправленная коррекция недостатков и трудностей в овладении различными видами деятельности (предметной, игровой, продуктивной) и формирование их структурных компонентов: мотивационного, целевого, ориентировочного,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операционального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регуляционного, оценочного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создание условий для достижения детьми целевых ориентиров ДО на завершающих его этапах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выработка рекомендаций относительно дальнейших индивидуальных образовательных маршрутов с учетом индивидуальных особенностей развития и темпа овладения содержанием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осуществление индивидуально ориентированного психолого-педагогического сопровождения с учетом особенностей психофизического развития и индивидуальных возможностей обучающихся в соответствии с рекомендациями ПМПК 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2602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957</Words>
  <Application>Microsoft Office PowerPoint</Application>
  <PresentationFormat>Экран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Краткая  презентация Адаптированной  образовательной  программы дошкольного образования   МБДОУ Д/с №16 «Колокольчик» для детей  с задержкой  психического развития(далее – ЗПР)</vt:lpstr>
      <vt:lpstr>Организация  режима  пребывания  детей:</vt:lpstr>
      <vt:lpstr>Возрастные  и  иные  категории детей, на которых ориентирована  АОП ДО</vt:lpstr>
      <vt:lpstr>Слайд 4</vt:lpstr>
      <vt:lpstr>Слайд 5</vt:lpstr>
      <vt:lpstr>Слайд 6</vt:lpstr>
      <vt:lpstr>Цель реализации  АОП ДО: обеспечение условий для дошкольного образования, определяемых общими и особыми потребностями обучающегося  дошкольного возраста с ОВЗ, индивидуальными особенностями его развития и состояния здоровья. </vt:lpstr>
      <vt:lpstr>Специфические принципы и подходы к формированию  АОП ДО для обучающихся с ЗПР: </vt:lpstr>
      <vt:lpstr>Коррекционно-развивающая работа с детьми с ЗПР </vt:lpstr>
      <vt:lpstr>АОП ДО  предусмотрена система мониторинга динамики развития обучающихся, динамики их образовательных достижений, основанная на методе наблюдения и включающая: </vt:lpstr>
      <vt:lpstr>Взаимодействие педагогического коллектива с семьями  воспитанников с ЗПР: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 адаптированная  образовательная  программа</dc:title>
  <dc:creator>Пользователь</dc:creator>
  <cp:lastModifiedBy>Грязных</cp:lastModifiedBy>
  <cp:revision>57</cp:revision>
  <dcterms:created xsi:type="dcterms:W3CDTF">2023-08-31T06:02:38Z</dcterms:created>
  <dcterms:modified xsi:type="dcterms:W3CDTF">2023-09-01T10:37:45Z</dcterms:modified>
</cp:coreProperties>
</file>