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4" r:id="rId5"/>
    <p:sldId id="278" r:id="rId6"/>
    <p:sldId id="262" r:id="rId7"/>
    <p:sldId id="281" r:id="rId8"/>
    <p:sldId id="266" r:id="rId9"/>
    <p:sldId id="269" r:id="rId10"/>
    <p:sldId id="270" r:id="rId11"/>
    <p:sldId id="264" r:id="rId12"/>
    <p:sldId id="268" r:id="rId13"/>
    <p:sldId id="271" r:id="rId14"/>
    <p:sldId id="273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6EE84C4-6946-481A-BB65-0B09907D19E7}">
          <p14:sldIdLst>
            <p14:sldId id="256"/>
            <p14:sldId id="258"/>
            <p14:sldId id="260"/>
            <p14:sldId id="274"/>
            <p14:sldId id="278"/>
            <p14:sldId id="262"/>
            <p14:sldId id="281"/>
          </p14:sldIdLst>
        </p14:section>
        <p14:section name="Раздел без заголовка" id="{A98F01E4-86E4-4815-8E98-DA7E657DA6A3}">
          <p14:sldIdLst>
            <p14:sldId id="266"/>
            <p14:sldId id="269"/>
            <p14:sldId id="270"/>
            <p14:sldId id="264"/>
            <p14:sldId id="268"/>
            <p14:sldId id="271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9236" y="1124744"/>
            <a:ext cx="8064896" cy="21602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Краткая  презентация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Адаптированной  образовательной  программы дошкольного образования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МБДОУ Д/с №16 «Колокольчик»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детей  с тяжелым нарушением речи (далее – ТНР)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208912" cy="793274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 учреждение</a:t>
            </a: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 сад общеразвивающего  вида № 16 «Колокольчик»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800" dirty="0">
              <a:ea typeface="Times New Roman"/>
              <a:cs typeface="Times New Roman"/>
            </a:endParaRPr>
          </a:p>
          <a:p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59272" y="6093441"/>
            <a:ext cx="4464496" cy="57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 .Шадринск, 2023 год</a:t>
            </a:r>
          </a:p>
          <a:p>
            <a:pPr>
              <a:lnSpc>
                <a:spcPct val="115000"/>
              </a:lnSpc>
            </a:pPr>
            <a:endParaRPr lang="ru-RU" sz="1800" dirty="0" smtClean="0">
              <a:ea typeface="Times New Roman"/>
              <a:cs typeface="Times New Roman"/>
            </a:endParaRPr>
          </a:p>
          <a:p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7606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Коррекционно-развивающая работа с детьми с ТНР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строится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учетом следующих принципов:</a:t>
            </a: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33123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комплексного изучения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ребенка с тяжелыми нарушениями речи, позволяющий обеспечить всестороннюю оценку особенностей его развития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учета возрастных особенностей обучающихся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ориентирующий на подбор и использование в процессе обследования таких методов, приемов, форм работы и лексического материала, которые соответствуют разным возрастным возможностям обучающихся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динамического изучения обучающихся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позволяющий оценивать не отдельные, разрозненные патологические проявления, а общие тенденции нарушения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речеязыкового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развития и компенсаторные возможности обучающихся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качественного системного анализа результатов изучения ребенка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позволяющий отграничить физиологически обоснованные несовершенства речи, выявить характер речевых нарушений у обучающихся разных возрастных 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этиопатогенетических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 и, соответственно с этим, определить адекватные пути и направления коррекционно-развивающей работы для устранения недостатков речевого развития обучающихся дошкольного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63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22413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АОП ДО  </a:t>
            </a:r>
            <a:r>
              <a:rPr lang="ru-RU" sz="16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предусмотрена система мониторинга динамики развития обучающихся, динамики их образовательных достижений, основанная на методе наблюдения и включающая: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115616" y="2132856"/>
            <a:ext cx="6984776" cy="264225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1.педагогические </a:t>
            </a:r>
            <a:r>
              <a:rPr lang="ru-RU" dirty="0">
                <a:latin typeface="Times New Roman"/>
                <a:ea typeface="Times New Roman"/>
              </a:rPr>
              <a:t>наблюдения, педагогическую диагностику, связанную с оценкой эффективности педагогических действий с целью их дальнейшей оптимизации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</a:rPr>
              <a:t>2.</a:t>
            </a:r>
            <a:r>
              <a:rPr lang="ru-RU" dirty="0">
                <a:latin typeface="Times New Roman"/>
                <a:ea typeface="Times New Roman"/>
              </a:rPr>
              <a:t> детские портфолио, фиксирующие достижения ребенка в ходе образовательной деятельности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</a:rPr>
              <a:t>3.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карты </a:t>
            </a:r>
            <a:r>
              <a:rPr lang="ru-RU" dirty="0">
                <a:latin typeface="Times New Roman"/>
                <a:ea typeface="Times New Roman"/>
              </a:rPr>
              <a:t>развития ребенка с </a:t>
            </a:r>
            <a:r>
              <a:rPr lang="ru-RU" dirty="0" smtClean="0">
                <a:latin typeface="Times New Roman"/>
                <a:ea typeface="Times New Roman"/>
              </a:rPr>
              <a:t>ОВЗ;</a:t>
            </a:r>
          </a:p>
          <a:p>
            <a:pPr algn="just"/>
            <a:r>
              <a:rPr lang="ru-RU" dirty="0" smtClean="0">
                <a:latin typeface="Times New Roman"/>
              </a:rPr>
              <a:t>4.</a:t>
            </a:r>
            <a:r>
              <a:rPr lang="ru-RU" dirty="0">
                <a:latin typeface="Times New Roman"/>
                <a:ea typeface="Times New Roman"/>
              </a:rPr>
              <a:t> различные шкалы индивидуального развития ребенка с </a:t>
            </a:r>
            <a:r>
              <a:rPr lang="ru-RU" dirty="0" smtClean="0">
                <a:latin typeface="Times New Roman"/>
                <a:ea typeface="Times New Roman"/>
              </a:rPr>
              <a:t>ОВЗ.</a:t>
            </a:r>
          </a:p>
          <a:p>
            <a:pPr algn="just"/>
            <a:endParaRPr lang="ru-RU" dirty="0">
              <a:latin typeface="Times New Roman"/>
            </a:endParaRPr>
          </a:p>
          <a:p>
            <a:pPr algn="just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707904" y="1138535"/>
            <a:ext cx="1584176" cy="864096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0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6120680" cy="504055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Целевые  ориентиры  на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этапе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завершения  освоения  АОП ДО  воспитанника с ТНР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640960" cy="175260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обладает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сформированной мотивацией к школьному обучению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усваивает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значения новых слов на основе знаний о предметах и явлениях окружающего мира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употребляет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слова, обозначающие личностные характеристики, многозначные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подбирать слова с противоположным и сходным значением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правильно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употребляет основные грамматические формы слова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составляет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виды описательных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рассказов;</a:t>
            </a:r>
          </a:p>
          <a:p>
            <a:pPr algn="l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осознает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слоговое строение слова, осуществляет слоговой анализ и синтез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слов;</a:t>
            </a:r>
          </a:p>
          <a:p>
            <a:pPr algn="l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правильно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произносит звуки (в соответствии с онтогенезом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владеет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видами продуктивной деятельности, проявляет инициативу и самостоятельность в разных видах деятельности: в игре, общении,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конструировании;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 занятий, участников по совместной деятельности, избирательно и устойчиво взаимодействует с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детьми;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участвует в коллективном создании замысла в игре и на занятиях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регулирует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отстаивает усвоенные нормы и правила перед ровесниками и педагогическим работником, стремится к самостоятельности, проявляет относительную независимость от педагогического работника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мультфильмами;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пространственное расположение предметов относительно себя, геометрические фигуры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 времена года, части суток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 получает новую информацию (задает вопросы, экспериментирует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пересказывает литературные произведения, составляет рассказ по иллюстративному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материалу;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рассказы по сюжетным картинкам и по серии сюжетных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картинок;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предпосылками овладения грамотой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проявляет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 к произведениям народной, классической и современной музыки, к музыкальным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инструментам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130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64807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взаимодействия  педагогического  коллектива  с  семьями дошкольников  с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ТНР: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4" cy="17526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Формирование базового доверия к миру, к людям, к себе - ключевая задача периода развития ребенка в период дошкольного возраста.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 возрастом число близких людей увеличивается. В этих отношениях ребенок находит безопасность и признание, они вдохновляют его исследовать мир и быть открытым для нового. Значение установления и поддержки позитивных надежных отношений в контексте реализации Программы сохраняет свое значение на всех возрастных ступенях.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Процесс становления полноценной личности ребенка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Взаимодействие педагогических работников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родителями (законными представителями) направлено на повышение педагогической культуры родителей (законных представителей). Задача педагогических работников - активизировать роль родителей (законных представителей) в воспитании и обучении ребенка, выработать единое и адекватное понимание проблем ребенка.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Укрепление и развитие взаимодействия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семьи обеспечивают благоприятные условия жизни и воспитания ребенка, формирование основ полноценной, гармоничной личности. Главной ценностью педагогической культуры является ребенок - его развитие, образование, воспитание, социальная защита и поддержка его достоинства и прав человека.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Основной целью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6764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Работа, обеспечивающая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 взаимодействие  семьи  и  ДОУ 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включает следующие направления:</a:t>
            </a:r>
            <a:r>
              <a:rPr lang="ru-RU" sz="2000" b="1" dirty="0">
                <a:ea typeface="Times New Roman"/>
                <a:cs typeface="Times New Roman"/>
              </a:rPr>
              <a:t/>
            </a:r>
            <a:br>
              <a:rPr lang="ru-RU" sz="2000" b="1" dirty="0">
                <a:ea typeface="Times New Roman"/>
                <a:cs typeface="Times New Roman"/>
              </a:rPr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92888" cy="187220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sz="6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аналитическое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изучение семьи, выяснение образовательных потребностей ребенка с ТНР и предпочтений родителей (законных представителей) для согласования воспитательных воздействий на ребенка;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коммуникативно-</a:t>
            </a:r>
            <a:r>
              <a:rPr lang="ru-RU" sz="6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деятельностное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направлено на повышение педагогической культуры родителей (законных представителей); вовлечение родителей (законных представителей) в </a:t>
            </a:r>
            <a:r>
              <a:rPr lang="ru-RU" sz="6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-образовательный процесс; создание активной развивающей среды, обеспечивающей единые подходы к развитию личности в семье и детском коллективе;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- пропаганда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популяризация опыта деятельности Организации; создание открытого информационного пространства (сайт Организации, форум, группы в социальных сетях).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789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Выноска со стрелкой вниз 3"/>
          <p:cNvSpPr/>
          <p:nvPr/>
        </p:nvSpPr>
        <p:spPr>
          <a:xfrm>
            <a:off x="1619672" y="188640"/>
            <a:ext cx="5832648" cy="1440160"/>
          </a:xfrm>
          <a:prstGeom prst="downArrowCallou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Формы организации психолого-педагогической помощи семье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700808"/>
            <a:ext cx="3672408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коллективные формы взаимодействия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00616" y="2492896"/>
            <a:ext cx="3672408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/>
                <a:ea typeface="Times New Roman"/>
              </a:rPr>
              <a:t>индивидуальные </a:t>
            </a:r>
            <a:r>
              <a:rPr lang="ru-RU" dirty="0">
                <a:latin typeface="Times New Roman"/>
                <a:ea typeface="Times New Roman"/>
              </a:rPr>
              <a:t>формы взаимодействия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9691" y="3338395"/>
            <a:ext cx="3672408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формы наглядного информационного обеспечения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00616" y="4077072"/>
            <a:ext cx="3672408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открытые занятия специалистов и воспитателей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00616" y="4869160"/>
            <a:ext cx="3672408" cy="7920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совместные и семейные проекты различной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направленности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6737" y="5805264"/>
            <a:ext cx="3672408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опосредованное интернет-общение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8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215251"/>
            <a:ext cx="7772400" cy="100811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 режима  пребывания  детей: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6"/>
            <a:ext cx="7704856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12-ти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часовое  пребывание  воспитанников при  5-ти дневной рабочей неделе.</a:t>
            </a:r>
          </a:p>
          <a:p>
            <a:pPr lvl="0" algn="just">
              <a:spcBef>
                <a:spcPct val="20000"/>
              </a:spcBef>
            </a:pP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по реализации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АОП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проводится в течение года и делится на два периода:</a:t>
            </a:r>
          </a:p>
          <a:p>
            <a:pPr marL="457200" lvl="0" indent="-457200" algn="just">
              <a:spcBef>
                <a:spcPct val="20000"/>
              </a:spcBef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Первый период (с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сентября по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 мая)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ct val="20000"/>
              </a:spcBef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Второй период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(с 01 июня по 31 августа)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8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Возрастные  и  иные  категории детей, на которых ориентирована  АОП ДО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72008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799189"/>
              </p:ext>
            </p:extLst>
          </p:nvPr>
        </p:nvGraphicFramePr>
        <p:xfrm>
          <a:off x="1475656" y="2348880"/>
          <a:ext cx="6552728" cy="2103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1693"/>
                <a:gridCol w="2560836"/>
                <a:gridCol w="2410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категория  группы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разновозрастная группа комбинированной направленности для детей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старшего возраста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(корпус № 1)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разновозрастная группа комбинированной направленности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детей старшего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(корпус № 3)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возрастных групп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82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68952" cy="216024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дошкольного образования для обучающихся с ограниченными возможностями здоровья (далее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ДО) Муниципального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бюджетного дошкольного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образовательного учреждения «Детский сад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общеразвивающего вида № 16 «Колокольчик»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разработана в соответствии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едеральной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адаптированной образовательной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образования для обучающихся с ограниченными возможностями здоровья, утвержденной приказом Министерства просвещения Российской Федерации от 24 ноября 2022 г. № 1022 (зарегистрирован Министерством юстиции Российской Федерации 27 января 2023 г., регистрационный № 72149) и Федеральным государственным образовательным стандартом дошкольного образования (далее – ФГОС ДО).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2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484784"/>
            <a:ext cx="8568952" cy="21602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АОП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документом, в соответствии с которым ДОО, осуществляет образовательную деятельность на уровне дошкольного образования для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возраста с ограниченными возможностями здоровья (далее - ОВЗ) для обучающихся с тяжелыми нарушениями речи (далее - ТНР).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АОП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определяет цель, задачи, планируемые результаты, содержание и организацию образовательного процесса на ступени дошкольного образования.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АОП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реализуется на государственном языке Российской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Федерации – русском.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4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2396"/>
            <a:ext cx="8640960" cy="1752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Целевой раздел: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пояснительную записку,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</a:p>
          <a:p>
            <a:pPr lvl="0" algn="just">
              <a:lnSpc>
                <a:spcPct val="15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 включает описание коррекционно-развивающей работы, обеспечивающей адаптацию и включение обучающихся с ОВЗ в социум.</a:t>
            </a:r>
          </a:p>
          <a:p>
            <a:pPr lvl="0" algn="just">
              <a:lnSpc>
                <a:spcPct val="15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 содержит психолого-педагогические условия, обеспечивающие развитие ребенка той или иной нозологической группы, особенности организации РППС,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 с перечнем основных государственных и народных праздников, памятных дат в календарном плане воспитательной работы. </a:t>
            </a:r>
          </a:p>
          <a:p>
            <a:pPr algn="l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907704" y="836712"/>
            <a:ext cx="2016224" cy="1656184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АОП ДО включает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5158" y="844482"/>
            <a:ext cx="3403993" cy="16561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 основных раздела: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5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936103"/>
          </a:xfrm>
        </p:spPr>
        <p:txBody>
          <a:bodyPr>
            <a:noAutofit/>
          </a:bodyPr>
          <a:lstStyle/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Цель реализации  АОП ДО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640960" cy="175260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 АОП ДО: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-реализация содержания  ФАОП ДО;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коррекция недостатков психофизического развития обучающихся с ОВЗ;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охрана и укрепление физического и психического здоровья обучающихся с ОВЗ;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родителями, другими детьми;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социокультурной среды, соответствующей психофизическим и индивидуальным особенностям развития обучающихся с ОВЗ;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охраны и укрепления здоровья обучающихся с ОВЗ;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преемственности целей, задач и содержания дошкольного и начального общего образования.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8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5040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детьми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24936" cy="100811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ru-RU" sz="5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Коррекционная   работа  обеспечивает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особых образовательных потребностей обучающихся с ТНР, обусловленных недостатками в их психофизическом и речевом развитии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осуществление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индивидуально-ориентированной психолого-педагогической помощи обучающимся с ТНР с учетом их психофизического, речевого развития, индивидуальных возможностей и в соответствии с рекомендациями психолого-медико-педагогической комиссии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возможность 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детьми  с 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ТНР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федеральной   адаптированной   основной  образовательной    программы  дошкольного 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395" y="3212976"/>
            <a:ext cx="828092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коррекционно-развивающей работы: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определение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особых образовательных потребностей обучающихся с ТНР, обусловленных уровнем их речевого развития и степенью выраженности нарушения;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коррекция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речевых нарушений на основе координации педагогических, психологических и медицинских средств воздействия;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оказание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родителям (законным представителям) обучающихся с ТНР консультативной и методической помощи по особенностям развития обучающихся с ТНР и направлениям коррекционного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8260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Пользователь\Desktop\1674283204_catherineasquithgallery-com-p-fon-serii-dlya-listovki-foto-1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560840" cy="1470025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индивидуальной и подгрупповой логопедической работы, обеспечивающей удовлетворение особых образовательных потребностей обучающихся с ТНР с целью преодоления неречевых и речевых расстройств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достижение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уровня речевого развития, оптимального для ребенка и обеспечивающего возможность использования освоенных умений и навыков в разных видах детской деятельности и в различных коммуникативных ситуациях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коррекционной направленности при реализации содержания образовательных областей и воспитательных мероприятий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психолого-педагогическое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сопровождение семьи (законных представителей) с целью ее активного включения в коррекционно-развивающую работу с детьми; организацию партнерских отношений с родителям (законным представителям).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8640"/>
            <a:ext cx="6400800" cy="504056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Коррекционная  работа  предусматривает:</a:t>
            </a:r>
            <a:b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96952"/>
            <a:ext cx="7416824" cy="332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Общими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ориентирами в достижении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результатов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программы коррекционной работы являются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фонетического компонента языковой способности в соответствии с онтогенетическими закономерностями его становления;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совершенствование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лексического, морфологического (включая словообразовательный), синтаксического, семантического компонентов языковой способности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овладение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арсеналом языковых единиц различных уровней, усвоение правил их использования в речевой деятельности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предпосылок метаязыковой деятельности, обеспечивающих выбор определенных языковых единиц и построение их по определенным правилам;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социально-коммуникативных навыков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психофизиологического, психологического и языкового уровней, обеспечивающих в будущем овладение чтением и письмом.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234784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684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Краткая  презентация Адаптированной  образовательной  программы дошкольного образования  МБДОУ Д/с №16 «Колокольчик»  для детей  с тяжелым нарушением речи (далее – ТНР)</vt:lpstr>
      <vt:lpstr>Организация  режима  пребывания  детей:</vt:lpstr>
      <vt:lpstr>Возрастные  и  иные  категории детей, на которых ориентирована  АОП ДО</vt:lpstr>
      <vt:lpstr>    Адаптированная образовательная программа дошкольного образования для обучающихся с ограниченными возможностями здоровья (далее – АОП ДО) Муниципального бюджетного дошкольного образовательного учреждения «Детский сад общеразвивающего вида № 16 «Колокольчик»  разработана в соответствии с Федеральной адаптированной образовательной программой дошкольного образования для обучающихся с ограниченными возможностями здоровья, утвержденной приказом Министерства просвещения Российской Федерации от 24 ноября 2022 г. № 1022 (зарегистрирован Министерством юстиции Российской Федерации 27 января 2023 г., регистрационный № 72149) и Федеральным государственным образовательным стандартом дошкольного образования (далее – ФГОС ДО).</vt:lpstr>
      <vt:lpstr>      АОП является документом, в соответствии с которым ДОО, осуществляет образовательную деятельность на уровне дошкольного образования для обучающихся дошкольного возраста с ограниченными возможностями здоровья (далее - ОВЗ) для обучающихся с тяжелыми нарушениями речи (далее - ТНР).       АОП ДО определяет цель, задачи, планируемые результаты, содержание и организацию образовательного процесса на ступени дошкольного образования.        АОП ДО реализуется на государственном языке Российской Федерации – русском. </vt:lpstr>
      <vt:lpstr>Слайд 6</vt:lpstr>
      <vt:lpstr>Цель реализации  АОП ДО: 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здоровья. </vt:lpstr>
      <vt:lpstr>Коррекционно-развивающая работа  с детьми с ТНР </vt:lpstr>
      <vt:lpstr> - проведение индивидуальной и подгрупповой логопедической работы, обеспечивающей удовлетворение особых образовательных потребностей обучающихся с ТНР с целью преодоления неречевых и речевых расстройств; - достижение уровня речевого развития, оптимального для ребенка и обеспечивающего возможность использования освоенных умений и навыков в разных видах детской деятельности и в различных коммуникативных ситуациях; - обеспечение коррекционной направленности при реализации содержания образовательных областей и воспитательных мероприятий; - психолого-педагогическое сопровождение семьи (законных представителей) с целью ее активного включения в коррекционно-развивающую работу с детьми; организацию партнерских отношений с родителям (законным представителям). </vt:lpstr>
      <vt:lpstr>Коррекционно-развивающая работа с детьми с ТНР строится с учетом следующих принципов: </vt:lpstr>
      <vt:lpstr>АОП ДО  предусмотрена система мониторинга динамики развития обучающихся, динамики их образовательных достижений, основанная на методе наблюдения и включающая: </vt:lpstr>
      <vt:lpstr>Целевые  ориентиры  на  этапе  завершения  освоения  АОП ДО  воспитанника с ТНР</vt:lpstr>
      <vt:lpstr>Особенности  взаимодействия  педагогического  коллектива  с  семьями дошкольников  с  ТНР: </vt:lpstr>
      <vt:lpstr>Работа, обеспечивающая  взаимодействие  семьи  и  ДОУ  включает следующие направления: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 адаптированная  образовательная  программа</dc:title>
  <dc:creator>Пользователь</dc:creator>
  <cp:lastModifiedBy>Грязных</cp:lastModifiedBy>
  <cp:revision>87</cp:revision>
  <dcterms:created xsi:type="dcterms:W3CDTF">2023-08-31T06:02:38Z</dcterms:created>
  <dcterms:modified xsi:type="dcterms:W3CDTF">2023-09-01T10:42:01Z</dcterms:modified>
</cp:coreProperties>
</file>