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9" r:id="rId8"/>
    <p:sldId id="261" r:id="rId9"/>
    <p:sldId id="267" r:id="rId10"/>
    <p:sldId id="265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xmlns="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6404" autoAdjust="0"/>
  </p:normalViewPr>
  <p:slideViewPr>
    <p:cSldViewPr snapToGrid="0">
      <p:cViewPr varScale="1">
        <p:scale>
          <a:sx n="80" d="100"/>
          <a:sy n="80" d="100"/>
        </p:scale>
        <p:origin x="-90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xmlns="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 учреждение</a:t>
            </a:r>
            <a:b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 сад общеразвивающего  вида № 16 «Колокольчик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/>
              <a:t>Основная </a:t>
            </a:r>
            <a:r>
              <a:rPr lang="ru-RU" sz="3600" b="1" dirty="0" smtClean="0"/>
              <a:t>образовательная программа 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дошкольного образования</a:t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Муниципального бюджетного  дошкольного образовательного учреждения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«Детский  сад общеразвивающего вида  № 16»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Краткая </a:t>
            </a:r>
            <a:r>
              <a:rPr lang="ru-RU" b="1" dirty="0" smtClean="0"/>
              <a:t>презентация </a:t>
            </a:r>
          </a:p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0339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996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14284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 smtClean="0"/>
              <a:t>ОП </a:t>
            </a:r>
            <a:r>
              <a:rPr lang="ru-RU" sz="4000" dirty="0"/>
              <a:t>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xmlns="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Организация жизни детей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57411" cy="4023360"/>
          </a:xfrm>
        </p:spPr>
        <p:txBody>
          <a:bodyPr/>
          <a:lstStyle/>
          <a:p>
            <a:pPr algn="just"/>
            <a:r>
              <a:rPr lang="ru-RU" sz="2400" dirty="0" smtClean="0"/>
              <a:t>опирается на определенный суточный режим, который представляет собой рациональное чередование отрезков сна и бодрствования в соответствии с физиологическими обоснованиями. При организации режима учитываются рекомендации </a:t>
            </a:r>
            <a:r>
              <a:rPr lang="ru-RU" sz="2400" dirty="0" err="1" smtClean="0"/>
              <a:t>СанПиН</a:t>
            </a:r>
            <a:r>
              <a:rPr lang="ru-RU" sz="2400" dirty="0" smtClean="0"/>
              <a:t> и СП, видовая принадлежность детского сада, сезонные особенности, а также региональные рекомендации специалистов в области охраны и укрепления здоровья детей.</a:t>
            </a:r>
            <a:br>
              <a:rPr lang="ru-RU" sz="2400" dirty="0" smtClean="0"/>
            </a:br>
            <a:r>
              <a:rPr lang="ru-RU" sz="2400" dirty="0" smtClean="0"/>
              <a:t>       Режим дня составлен для каждой возрастной группы на холодный и теплый периоды, учтены функциональные возможности детей, а также ведущий вид деятельности — игра. </a:t>
            </a:r>
          </a:p>
          <a:p>
            <a:pPr algn="just"/>
            <a:r>
              <a:rPr lang="ru-RU" sz="2400" dirty="0" smtClean="0"/>
              <a:t>    Кроме того, учитывается потребность в гибком режиме пребывания детей в ДОО, особенно в период адаптации.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xmlns="" val="190270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 flipV="1">
            <a:off x="1033153" y="2173184"/>
            <a:ext cx="8431481" cy="45719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9074626"/>
              </p:ext>
            </p:extLst>
          </p:nvPr>
        </p:nvGraphicFramePr>
        <p:xfrm>
          <a:off x="201881" y="2155828"/>
          <a:ext cx="11804073" cy="381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132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1325284">
                  <a:extLst>
                    <a:ext uri="{9D8B030D-6E8A-4147-A177-3AD203B41FA5}">
                      <a16:colId xmlns:a16="http://schemas.microsoft.com/office/drawing/2014/main" xmlns="" val="3617615959"/>
                    </a:ext>
                  </a:extLst>
                </a:gridCol>
                <a:gridCol w="1488326">
                  <a:extLst>
                    <a:ext uri="{9D8B030D-6E8A-4147-A177-3AD203B41FA5}">
                      <a16:colId xmlns:a16="http://schemas.microsoft.com/office/drawing/2014/main" xmlns="" val="3327396641"/>
                    </a:ext>
                  </a:extLst>
                </a:gridCol>
                <a:gridCol w="1287021">
                  <a:extLst>
                    <a:ext uri="{9D8B030D-6E8A-4147-A177-3AD203B41FA5}">
                      <a16:colId xmlns:a16="http://schemas.microsoft.com/office/drawing/2014/main" xmlns="" val="2531132373"/>
                    </a:ext>
                  </a:extLst>
                </a:gridCol>
                <a:gridCol w="1200500">
                  <a:extLst>
                    <a:ext uri="{9D8B030D-6E8A-4147-A177-3AD203B41FA5}">
                      <a16:colId xmlns:a16="http://schemas.microsoft.com/office/drawing/2014/main" xmlns="" val="195517292"/>
                    </a:ext>
                  </a:extLst>
                </a:gridCol>
                <a:gridCol w="1370701">
                  <a:extLst>
                    <a:ext uri="{9D8B030D-6E8A-4147-A177-3AD203B41FA5}">
                      <a16:colId xmlns:a16="http://schemas.microsoft.com/office/drawing/2014/main" xmlns="" val="576856533"/>
                    </a:ext>
                  </a:extLst>
                </a:gridCol>
                <a:gridCol w="1899164"/>
                <a:gridCol w="1795945"/>
              </a:tblGrid>
              <a:tr h="230929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 smtClean="0">
                          <a:effectLst/>
                        </a:rPr>
                        <a:t>Разновозрастная группа для детей младшего и среднего возраста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Разновозрастная группа для детей старшего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возраста</a:t>
                      </a: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1327043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408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Организация образовательного процесса имеет следующие особенности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243657" cy="402336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400" dirty="0" smtClean="0"/>
              <a:t>В</a:t>
            </a:r>
            <a:r>
              <a:rPr lang="en-US" sz="2400" dirty="0" smtClean="0"/>
              <a:t> </a:t>
            </a:r>
            <a:r>
              <a:rPr lang="ru-RU" sz="2400" i="1" dirty="0" smtClean="0"/>
              <a:t>ДОО</a:t>
            </a:r>
            <a:endParaRPr lang="ru-RU" sz="2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Действует система физкультурно-оздоровительной работы.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Используется региональный компонент в</a:t>
            </a:r>
            <a:r>
              <a:rPr lang="en-US" sz="2400" dirty="0" smtClean="0"/>
              <a:t> </a:t>
            </a:r>
            <a:r>
              <a:rPr lang="ru-RU" sz="2400" dirty="0" smtClean="0"/>
              <a:t>образовательном процессе.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Оказывается помощь детям, родителям (законным представителям), педагогам и</a:t>
            </a:r>
            <a:r>
              <a:rPr lang="en-US" sz="2400" dirty="0" smtClean="0"/>
              <a:t> </a:t>
            </a:r>
            <a:r>
              <a:rPr lang="ru-RU" sz="2400" dirty="0" smtClean="0"/>
              <a:t>социуму со</a:t>
            </a:r>
            <a:r>
              <a:rPr lang="en-US" sz="2400" dirty="0" smtClean="0"/>
              <a:t> </a:t>
            </a:r>
            <a:r>
              <a:rPr lang="ru-RU" sz="2400" dirty="0" smtClean="0"/>
              <a:t>стороны психологической службы.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Создана система </a:t>
            </a:r>
            <a:r>
              <a:rPr lang="ru-RU" sz="2400" dirty="0" err="1" smtClean="0"/>
              <a:t>медико-психолого-педагогического</a:t>
            </a:r>
            <a:r>
              <a:rPr lang="ru-RU" sz="2400" dirty="0" smtClean="0"/>
              <a:t> сопровождения детей.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 Используется модель личностно-ориентированного подхода при взаимодействии взрослого и</a:t>
            </a:r>
            <a:r>
              <a:rPr lang="en-US" sz="2400" dirty="0" smtClean="0"/>
              <a:t> </a:t>
            </a:r>
            <a:r>
              <a:rPr lang="ru-RU" sz="2400" dirty="0" smtClean="0"/>
              <a:t>ребенка.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400" dirty="0" err="1" smtClean="0"/>
              <a:t>Осуществляются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дополнительные</a:t>
            </a:r>
            <a:r>
              <a:rPr lang="en-US" sz="2400" dirty="0" smtClean="0"/>
              <a:t> </a:t>
            </a:r>
            <a:r>
              <a:rPr lang="ru-RU" sz="2400" dirty="0" smtClean="0"/>
              <a:t>  </a:t>
            </a:r>
            <a:r>
              <a:rPr lang="en-US" sz="2400" dirty="0" err="1" smtClean="0"/>
              <a:t>платные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err="1" smtClean="0"/>
              <a:t>услуги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Реализация образовательных программ с использованием  электронного обучения и</a:t>
            </a:r>
            <a:r>
              <a:rPr lang="en-US" sz="2400" dirty="0" smtClean="0"/>
              <a:t> </a:t>
            </a:r>
            <a:r>
              <a:rPr lang="ru-RU" sz="2400" dirty="0" smtClean="0"/>
              <a:t> образовательных технологий.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46526" y="1845736"/>
            <a:ext cx="1389412" cy="31557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Часть, формируемая участниками образовательных отношений, представлена Программой «Мы живём в Зауралье»: </a:t>
            </a:r>
            <a:r>
              <a:rPr lang="ru-RU" dirty="0" err="1" smtClean="0"/>
              <a:t>регион.образоват</a:t>
            </a:r>
            <a:r>
              <a:rPr lang="ru-RU" dirty="0" smtClean="0"/>
              <a:t>. </a:t>
            </a:r>
            <a:r>
              <a:rPr lang="ru-RU" dirty="0" err="1" smtClean="0"/>
              <a:t>прог</a:t>
            </a:r>
            <a:r>
              <a:rPr lang="ru-RU" dirty="0" smtClean="0"/>
              <a:t>. </a:t>
            </a:r>
            <a:r>
              <a:rPr lang="ru-RU" dirty="0" err="1" smtClean="0"/>
              <a:t>Дошк</a:t>
            </a:r>
            <a:r>
              <a:rPr lang="ru-RU" dirty="0" smtClean="0"/>
              <a:t>. образования / Н.А.Каратаева, </a:t>
            </a:r>
            <a:r>
              <a:rPr lang="ru-RU" dirty="0" err="1" smtClean="0"/>
              <a:t>О.В.Кряжевских</a:t>
            </a:r>
            <a:r>
              <a:rPr lang="ru-RU" dirty="0" smtClean="0"/>
              <a:t>; </a:t>
            </a:r>
            <a:r>
              <a:rPr lang="ru-RU" dirty="0" err="1" smtClean="0"/>
              <a:t>Шадр.гос.пед.ун-т.-Шадринску</a:t>
            </a:r>
            <a:r>
              <a:rPr lang="ru-RU" dirty="0" smtClean="0"/>
              <a:t>, 2017.-203с. ,которая отражает специфику региональных условий, традициями ДОО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8244050" y="4464383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14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056904"/>
            <a:ext cx="10058400" cy="680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b="1" dirty="0" smtClean="0"/>
              <a:t>Содержание Программы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обеспечивает развитие личности, мотивации и способностей детей в различных видах деятельности и охватывает следующие структурные единицы, представляющие определенные направления развития и образования детей (далее — образовательные области):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2062" y="1845735"/>
            <a:ext cx="4303618" cy="40233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социально-коммуникативное</a:t>
            </a:r>
            <a:r>
              <a:rPr lang="ru-RU" sz="2400" dirty="0" smtClean="0"/>
              <a:t> </a:t>
            </a:r>
            <a:r>
              <a:rPr lang="en-US" sz="2400" dirty="0" err="1" smtClean="0"/>
              <a:t>развитие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en-US" sz="2400" dirty="0" err="1" smtClean="0"/>
              <a:t>познавательное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развитие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en-US" sz="2400" dirty="0" err="1" smtClean="0"/>
              <a:t>речевое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развитие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en-US" sz="2400" dirty="0" err="1" smtClean="0"/>
              <a:t>художественно-эстетическое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развитие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en-US" sz="2400" dirty="0" err="1" smtClean="0"/>
              <a:t>физическое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развитие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424</TotalTime>
  <Words>347</Words>
  <Application>Microsoft Office PowerPoint</Application>
  <PresentationFormat>Произвольный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Ретро</vt:lpstr>
      <vt:lpstr>Муниципальное бюджетное дошкольное образовательное  учреждение «Детский  сад общеразвивающего  вида № 16 «Колокольчик»   Основная образовательная программа    дошкольного образования  Муниципального бюджетного  дошкольного образовательного учреждения «Детский  сад общеразвивающего вида  № 16» </vt:lpstr>
      <vt:lpstr>Слайд 2</vt:lpstr>
      <vt:lpstr>Организация режима пребывания детей</vt:lpstr>
      <vt:lpstr>Организация жизни детей </vt:lpstr>
      <vt:lpstr>ОП ДО включает</vt:lpstr>
      <vt:lpstr>Возрастные и иные категории детей, на которых ориентирована ОП ДО</vt:lpstr>
      <vt:lpstr>Организация образовательного процесса имеет следующие особенности </vt:lpstr>
      <vt:lpstr>Соотношение частей ОП ДО </vt:lpstr>
      <vt:lpstr> Содержание Программы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Грязных</cp:lastModifiedBy>
  <cp:revision>27</cp:revision>
  <dcterms:created xsi:type="dcterms:W3CDTF">2023-05-23T07:08:07Z</dcterms:created>
  <dcterms:modified xsi:type="dcterms:W3CDTF">2023-09-01T10:43:20Z</dcterms:modified>
</cp:coreProperties>
</file>